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1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issa Anderson" initials="MA" lastIdx="1" clrIdx="0">
    <p:extLst>
      <p:ext uri="{19B8F6BF-5375-455C-9EA6-DF929625EA0E}">
        <p15:presenceInfo xmlns:p15="http://schemas.microsoft.com/office/powerpoint/2012/main" userId="S::MAnderson@IowaAgLiteracy.org::f437164b-27e2-4e47-9c6b-6e10e78969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Components of Soil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09A-4D6D-AF68-B36BFDB47A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4C-4673-B917-FEAC26EC940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F4C-4673-B917-FEAC26EC940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9A-4D6D-AF68-B36BFDB47AF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79395A5F-9A55-4234-883E-BC164261524B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09A-4D6D-AF68-B36BFDB47AF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B806B04-08B1-42F1-9A23-EF74E6482F2A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09A-4D6D-AF68-B36BFDB47A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0.05</c:v>
                </c:pt>
                <c:pt idx="1">
                  <c:v>0.25</c:v>
                </c:pt>
                <c:pt idx="2">
                  <c:v>0.25</c:v>
                </c:pt>
                <c:pt idx="3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9A-4D6D-AF68-B36BFDB47AF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7A932-B026-4CC9-A805-151DAE994070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E8B37-4A48-4DFF-B545-824794FEF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62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5207D-324F-482C-AD00-EAEDBBBE92F1}" type="datetime1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99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E691-2E81-4BDC-8304-6A0BC79417C4}" type="datetime1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85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26AB-02B7-4C4E-91F2-3FB48B902698}" type="datetime1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508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9ADF-DEB4-48F1-9AAA-43B277F1CE79}" type="datetime1">
              <a:rPr lang="en-US" smtClean="0"/>
              <a:t>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98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DE57-D7F2-4148-ACFB-309490C36301}" type="datetime1">
              <a:rPr lang="en-US" smtClean="0"/>
              <a:t>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7614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6082-3A23-49A8-9C09-522D32F5D687}" type="datetime1">
              <a:rPr lang="en-US" smtClean="0"/>
              <a:t>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02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19C0-61DA-439A-A1ED-072EBFACA398}" type="datetime1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73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42B51-1764-48A6-A3C0-091BE44520BF}" type="datetime1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46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9FCC-4217-47CA-BCF1-0FAF279326ED}" type="datetime1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7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E4527-A3FE-4D20-9921-3E4C086D3772}" type="datetime1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91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B44C-1D22-4934-8AA9-AB00DBCE07EF}" type="datetime1">
              <a:rPr lang="en-US" smtClean="0"/>
              <a:t>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0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BC23-6C39-4A4B-84C7-9BB82107FCC8}" type="datetime1">
              <a:rPr lang="en-US" smtClean="0"/>
              <a:t>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7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DACB-034D-4897-9044-4D0E55FEBC96}" type="datetime1">
              <a:rPr lang="en-US" smtClean="0"/>
              <a:t>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51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2D16-68AA-44E6-9F7A-6F3E6C46F03D}" type="datetime1">
              <a:rPr lang="en-US" smtClean="0"/>
              <a:t>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98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5769-C97F-4D7B-9F22-B39A6BABF429}" type="datetime1">
              <a:rPr lang="en-US" smtClean="0"/>
              <a:t>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71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58EA7-8ABF-4D36-B19E-7C7BF8A4A88A}" type="datetime1">
              <a:rPr lang="en-US" smtClean="0"/>
              <a:t>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65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151E5-F0F1-4BDB-9B14-CC1B4D2A7001}" type="datetime1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FED4886-EE87-400E-B18A-B6298C20C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60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115EA-5750-4427-94D0-16EEB62765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Why Are Soils Important?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3C4D2F-0EAC-4D70-BE39-33646C760A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855807-A055-4515-8ECB-8E0F9252CA1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055" y="6302433"/>
            <a:ext cx="836736" cy="4881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7B1C8C-79E3-4D40-B65A-393B53CE997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568" y="6232849"/>
            <a:ext cx="1091487" cy="7263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051B1F-556C-466F-A385-F550D62E02C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12" y="6302432"/>
            <a:ext cx="1346956" cy="46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21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A48A-1B98-4342-B021-0AA319362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Soils are under threat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A51F31-BA1D-47A5-9E9C-69C924CD98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055" y="6302433"/>
            <a:ext cx="836736" cy="4881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97D68-9C11-46B7-9FBA-C9556CF22F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568" y="6232849"/>
            <a:ext cx="1091487" cy="726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41BE00-7866-4C1E-AC28-3C4B7E202DC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12" y="6302432"/>
            <a:ext cx="1346956" cy="461503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819EC50-A67B-4B11-AD73-1586E89E6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3819977" cy="3777622"/>
          </a:xfrm>
        </p:spPr>
        <p:txBody>
          <a:bodyPr/>
          <a:lstStyle/>
          <a:p>
            <a:r>
              <a:rPr lang="en-US" dirty="0"/>
              <a:t>Unsuitable land use practices</a:t>
            </a:r>
          </a:p>
          <a:p>
            <a:pPr lvl="1"/>
            <a:r>
              <a:rPr lang="en-US" dirty="0"/>
              <a:t>Tillage can lead to wind and water erosion of the soil</a:t>
            </a:r>
          </a:p>
          <a:p>
            <a:pPr lvl="1"/>
            <a:r>
              <a:rPr lang="en-US" dirty="0"/>
              <a:t>Heavy machinery can lead to compaction of the soil</a:t>
            </a:r>
          </a:p>
          <a:p>
            <a:pPr lvl="1"/>
            <a:r>
              <a:rPr lang="en-US" dirty="0"/>
              <a:t>Chemical additives can lead to acidification of the soil</a:t>
            </a:r>
          </a:p>
          <a:p>
            <a:pPr lvl="1"/>
            <a:r>
              <a:rPr lang="en-US" dirty="0"/>
              <a:t>Change in plant community can lead to water evaporation and salinization of the soil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7A7865-22B4-4869-9A91-D05A530C83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5815" y="1810615"/>
            <a:ext cx="2466975" cy="1847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D23E58-0A64-4FC9-B0DA-3D8AC3A5FD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5815" y="94065"/>
            <a:ext cx="2466976" cy="16469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842B6E-51A8-4F84-A6B8-9BA3515D13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39054" y="3731545"/>
            <a:ext cx="2473736" cy="18478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23190E3-67ED-4E40-867C-0795D9F706AE}"/>
              </a:ext>
            </a:extLst>
          </p:cNvPr>
          <p:cNvSpPr txBox="1"/>
          <p:nvPr/>
        </p:nvSpPr>
        <p:spPr>
          <a:xfrm>
            <a:off x="11035004" y="1372112"/>
            <a:ext cx="1156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erosion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FB5372-8CB2-4CFF-9BF0-2E34893A83F8}"/>
              </a:ext>
            </a:extLst>
          </p:cNvPr>
          <p:cNvSpPr txBox="1"/>
          <p:nvPr/>
        </p:nvSpPr>
        <p:spPr>
          <a:xfrm>
            <a:off x="10503017" y="3284702"/>
            <a:ext cx="1769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compaction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1CC51E-4754-4B38-B9DD-52F789F621C0}"/>
              </a:ext>
            </a:extLst>
          </p:cNvPr>
          <p:cNvSpPr txBox="1"/>
          <p:nvPr/>
        </p:nvSpPr>
        <p:spPr>
          <a:xfrm>
            <a:off x="10729519" y="5128121"/>
            <a:ext cx="1543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salinization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3E8B8B-9936-4198-9CD1-D7ED3BBD6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4886-EE87-400E-B18A-B6298C20C33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17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A48A-1B98-4342-B021-0AA319362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Soil profile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A51F31-BA1D-47A5-9E9C-69C924CD98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055" y="6302433"/>
            <a:ext cx="836736" cy="4881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97D68-9C11-46B7-9FBA-C9556CF22F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568" y="6232849"/>
            <a:ext cx="1091487" cy="726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41BE00-7866-4C1E-AC28-3C4B7E202DC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12" y="6302432"/>
            <a:ext cx="1346956" cy="461503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2611A1E-549A-4EBA-88C4-F3939D5385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9366" y="1905000"/>
            <a:ext cx="5509947" cy="377825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DE1366-5C26-4B87-927F-4BC761E1E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4886-EE87-400E-B18A-B6298C20C3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01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A48A-1B98-4342-B021-0AA319362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soil made of?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17C00E53-6D4E-4C34-BB60-5E5B097D0CE4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589213" y="1905001"/>
          <a:ext cx="9102678" cy="4202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7DA51F31-BA1D-47A5-9E9C-69C924CD98E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055" y="6302433"/>
            <a:ext cx="836736" cy="4881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97D68-9C11-46B7-9FBA-C9556CF22FA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568" y="6232849"/>
            <a:ext cx="1091487" cy="726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41BE00-7866-4C1E-AC28-3C4B7E202DC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12" y="6302432"/>
            <a:ext cx="1346956" cy="4615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ED65B46-A999-4340-8393-9EA634225479}"/>
              </a:ext>
            </a:extLst>
          </p:cNvPr>
          <p:cNvSpPr txBox="1"/>
          <p:nvPr/>
        </p:nvSpPr>
        <p:spPr>
          <a:xfrm>
            <a:off x="7335520" y="2357120"/>
            <a:ext cx="2052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Organic Matter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25601B-DFCD-4C30-B2AF-F6FFD65F79F4}"/>
              </a:ext>
            </a:extLst>
          </p:cNvPr>
          <p:cNvSpPr txBox="1"/>
          <p:nvPr/>
        </p:nvSpPr>
        <p:spPr>
          <a:xfrm>
            <a:off x="8576627" y="3683181"/>
            <a:ext cx="2052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Air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4AC6D0-E00D-4B11-BF36-34853049C75D}"/>
              </a:ext>
            </a:extLst>
          </p:cNvPr>
          <p:cNvSpPr txBox="1"/>
          <p:nvPr/>
        </p:nvSpPr>
        <p:spPr>
          <a:xfrm>
            <a:off x="8132248" y="5201920"/>
            <a:ext cx="2052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21DA47-853C-4EAC-9519-593A93C3E237}"/>
              </a:ext>
            </a:extLst>
          </p:cNvPr>
          <p:cNvSpPr txBox="1"/>
          <p:nvPr/>
        </p:nvSpPr>
        <p:spPr>
          <a:xfrm>
            <a:off x="3891280" y="3076597"/>
            <a:ext cx="2052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Mineral Matter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ECC68E-CB2D-46F4-B446-0FC2E6E7E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4886-EE87-400E-B18A-B6298C20C3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7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A48A-1B98-4342-B021-0AA319362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soil?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A51F31-BA1D-47A5-9E9C-69C924CD98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055" y="6302433"/>
            <a:ext cx="836736" cy="4881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97D68-9C11-46B7-9FBA-C9556CF22F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568" y="6232849"/>
            <a:ext cx="1091487" cy="726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41BE00-7866-4C1E-AC28-3C4B7E202DC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12" y="6302432"/>
            <a:ext cx="1346956" cy="461503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EE1998E-FF13-465D-BFF3-092219653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skin of the Earth</a:t>
            </a:r>
          </a:p>
          <a:p>
            <a:r>
              <a:rPr lang="en-US" dirty="0"/>
              <a:t>Can be millimeters thick when subjected to wind or water erosion</a:t>
            </a:r>
          </a:p>
          <a:p>
            <a:r>
              <a:rPr lang="en-US" dirty="0"/>
              <a:t>Can be meters thick when in protected or stable places</a:t>
            </a:r>
          </a:p>
          <a:p>
            <a:r>
              <a:rPr lang="en-US" dirty="0"/>
              <a:t>Mix of organic matter, sand, silt, and clay particles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56D44F-662E-44BB-A964-F427A3645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4886-EE87-400E-B18A-B6298C20C3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68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A48A-1B98-4342-B021-0AA319362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soils form?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A51F31-BA1D-47A5-9E9C-69C924CD98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055" y="6302433"/>
            <a:ext cx="836736" cy="4881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97D68-9C11-46B7-9FBA-C9556CF22F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568" y="6232849"/>
            <a:ext cx="1091487" cy="726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41BE00-7866-4C1E-AC28-3C4B7E202DC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12" y="6302432"/>
            <a:ext cx="1346956" cy="461503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EE1998E-FF13-465D-BFF3-092219653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16883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Chemical processes</a:t>
            </a:r>
          </a:p>
          <a:p>
            <a:pPr lvl="1"/>
            <a:r>
              <a:rPr lang="en-US" dirty="0"/>
              <a:t>breakdown of rocks through a change in their chemical makeup. This can happen when the minerals within rocks react with water, air or other chemicals. </a:t>
            </a:r>
          </a:p>
          <a:p>
            <a:r>
              <a:rPr lang="en-US" dirty="0"/>
              <a:t>Physical processes</a:t>
            </a:r>
          </a:p>
          <a:p>
            <a:pPr lvl="1"/>
            <a:r>
              <a:rPr lang="en-US" dirty="0"/>
              <a:t>breakdown of rocks from the result of a mechanical action. </a:t>
            </a:r>
          </a:p>
          <a:p>
            <a:pPr lvl="1"/>
            <a:r>
              <a:rPr lang="en-US" dirty="0"/>
              <a:t>temperature changes. </a:t>
            </a:r>
          </a:p>
          <a:p>
            <a:pPr lvl="1"/>
            <a:r>
              <a:rPr lang="en-US" dirty="0"/>
              <a:t>abrasion (when rocks collide with each other). </a:t>
            </a:r>
          </a:p>
          <a:p>
            <a:pPr lvl="1"/>
            <a:r>
              <a:rPr lang="en-US" dirty="0"/>
              <a:t>frost can all cause rocks to break down.</a:t>
            </a:r>
          </a:p>
          <a:p>
            <a:r>
              <a:rPr lang="en-US" dirty="0"/>
              <a:t>Biological processes</a:t>
            </a:r>
          </a:p>
          <a:p>
            <a:pPr lvl="1"/>
            <a:r>
              <a:rPr lang="en-US" dirty="0"/>
              <a:t>the breakdown of rocks by living things. </a:t>
            </a:r>
          </a:p>
          <a:p>
            <a:pPr lvl="1"/>
            <a:r>
              <a:rPr lang="en-US" dirty="0"/>
              <a:t>lichens produce acids to breakdown rock and allow them to secure themselves to the surface.</a:t>
            </a:r>
          </a:p>
          <a:p>
            <a:pPr lvl="1"/>
            <a:r>
              <a:rPr lang="en-US" dirty="0"/>
              <a:t>plant roots can grow into cracks in the rock, making it split.</a:t>
            </a:r>
          </a:p>
          <a:p>
            <a:pPr lvl="1"/>
            <a:r>
              <a:rPr lang="en-US" dirty="0"/>
              <a:t>burrowing animals help water and air get into rock. </a:t>
            </a:r>
          </a:p>
          <a:p>
            <a:pPr lvl="1"/>
            <a:r>
              <a:rPr lang="en-US" dirty="0"/>
              <a:t>accumulation of organic matter as plants, animals, fungi, bacteria and other organisms die.</a:t>
            </a:r>
          </a:p>
          <a:p>
            <a:pPr lvl="1"/>
            <a:r>
              <a:rPr lang="en-US" dirty="0"/>
              <a:t>living organisms continue to colonize the new soils building a habitat and ecosystem.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5AF1C4-B610-4E72-B5E7-037BD7CD1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4886-EE87-400E-B18A-B6298C20C3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07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A48A-1B98-4342-B021-0AA319362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Soils are under threat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A51F31-BA1D-47A5-9E9C-69C924CD98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055" y="6302433"/>
            <a:ext cx="836736" cy="4881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97D68-9C11-46B7-9FBA-C9556CF22F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568" y="6232849"/>
            <a:ext cx="1091487" cy="726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41BE00-7866-4C1E-AC28-3C4B7E202DC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12" y="6302432"/>
            <a:ext cx="1346956" cy="461503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819EC50-A67B-4B11-AD73-1586E89E6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3819977" cy="416883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Overexploitation, overcultivation, over harvesting</a:t>
            </a:r>
          </a:p>
          <a:p>
            <a:pPr lvl="1"/>
            <a:r>
              <a:rPr lang="en-US" dirty="0"/>
              <a:t>When crops are harvested and little or no biomass is returned to maintain healthy levels of organic matter</a:t>
            </a:r>
          </a:p>
          <a:p>
            <a:pPr lvl="1"/>
            <a:r>
              <a:rPr lang="en-US" dirty="0"/>
              <a:t>This can lead to poorer yields year after year or the need to supplement with more and more fertilizers</a:t>
            </a:r>
          </a:p>
          <a:p>
            <a:pPr lvl="1"/>
            <a:r>
              <a:rPr lang="en-US" dirty="0"/>
              <a:t>A sufficiently high organic matter level is important to increase soil stability, soil water holding capacity and the nutrient holding capacity and supply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1DAA85-A233-4B95-ABA1-59191A6BB5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9690" y="1543326"/>
            <a:ext cx="5266450" cy="331945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96C97C-1955-45C8-A723-42A560FDB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4886-EE87-400E-B18A-B6298C20C3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71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A48A-1B98-4342-B021-0AA319362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Soils are under threat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A51F31-BA1D-47A5-9E9C-69C924CD98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055" y="6302433"/>
            <a:ext cx="836736" cy="4881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97D68-9C11-46B7-9FBA-C9556CF22F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568" y="6232849"/>
            <a:ext cx="1091487" cy="726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41BE00-7866-4C1E-AC28-3C4B7E202DC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12" y="6302432"/>
            <a:ext cx="1346956" cy="461503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819EC50-A67B-4B11-AD73-1586E89E6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3819977" cy="3777622"/>
          </a:xfrm>
        </p:spPr>
        <p:txBody>
          <a:bodyPr/>
          <a:lstStyle/>
          <a:p>
            <a:r>
              <a:rPr lang="en-US" dirty="0"/>
              <a:t>Overgrazing</a:t>
            </a:r>
          </a:p>
          <a:p>
            <a:pPr lvl="1"/>
            <a:r>
              <a:rPr lang="en-US" dirty="0"/>
              <a:t>When livestock are left on a section of land for too long and graze plants to a level where they cannot recover</a:t>
            </a:r>
          </a:p>
          <a:p>
            <a:pPr lvl="1"/>
            <a:r>
              <a:rPr lang="en-US" dirty="0"/>
              <a:t>Perennial grasses that cannot handle the grazing pressure might get replaced with annual weeds</a:t>
            </a:r>
          </a:p>
          <a:p>
            <a:pPr lvl="1"/>
            <a:r>
              <a:rPr lang="en-US" dirty="0"/>
              <a:t>This can lead to bare soil, soil erosion, unhealthy plant communities, and loss of habitat</a:t>
            </a:r>
          </a:p>
        </p:txBody>
      </p:sp>
      <p:pic>
        <p:nvPicPr>
          <p:cNvPr id="1026" name="Picture 2" descr="Image result for overgrazing">
            <a:extLst>
              <a:ext uri="{FF2B5EF4-FFF2-40B4-BE49-F238E27FC236}">
                <a16:creationId xmlns:a16="http://schemas.microsoft.com/office/drawing/2014/main" id="{C8AD50AE-8FCD-490B-BBFA-E9AC17B9B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750" y="1471903"/>
            <a:ext cx="5414865" cy="406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7C3AFF-FFCD-4479-B256-F86AF9314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4886-EE87-400E-B18A-B6298C20C3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92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A48A-1B98-4342-B021-0AA319362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Soils are under threat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A51F31-BA1D-47A5-9E9C-69C924CD98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055" y="6302433"/>
            <a:ext cx="836736" cy="4881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97D68-9C11-46B7-9FBA-C9556CF22F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568" y="6232849"/>
            <a:ext cx="1091487" cy="726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41BE00-7866-4C1E-AC28-3C4B7E202DC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12" y="6302432"/>
            <a:ext cx="1346956" cy="461503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819EC50-A67B-4B11-AD73-1586E89E6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3819977" cy="3777622"/>
          </a:xfrm>
        </p:spPr>
        <p:txBody>
          <a:bodyPr/>
          <a:lstStyle/>
          <a:p>
            <a:r>
              <a:rPr lang="en-US" dirty="0"/>
              <a:t>Fire; Clear cutting, Deforestation</a:t>
            </a:r>
          </a:p>
          <a:p>
            <a:pPr lvl="1"/>
            <a:r>
              <a:rPr lang="en-US" dirty="0"/>
              <a:t>Leaves little or no natural vegetation on the soils</a:t>
            </a:r>
          </a:p>
          <a:p>
            <a:pPr lvl="1"/>
            <a:endParaRPr lang="en-US" dirty="0"/>
          </a:p>
        </p:txBody>
      </p:sp>
      <p:pic>
        <p:nvPicPr>
          <p:cNvPr id="2050" name="Picture 2" descr="Image result for brazil rainforest clearing">
            <a:extLst>
              <a:ext uri="{FF2B5EF4-FFF2-40B4-BE49-F238E27FC236}">
                <a16:creationId xmlns:a16="http://schemas.microsoft.com/office/drawing/2014/main" id="{9B190A6C-C1DF-42A2-9277-FFFEFF996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822" y="1379998"/>
            <a:ext cx="5379359" cy="38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E5FE0D-762A-436A-9B35-34B8903E7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4886-EE87-400E-B18A-B6298C20C3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69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A48A-1B98-4342-B021-0AA319362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Soils are under threat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A51F31-BA1D-47A5-9E9C-69C924CD98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055" y="6302433"/>
            <a:ext cx="836736" cy="4881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97D68-9C11-46B7-9FBA-C9556CF22F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568" y="6232849"/>
            <a:ext cx="1091487" cy="726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41BE00-7866-4C1E-AC28-3C4B7E202DC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12" y="6302432"/>
            <a:ext cx="1346956" cy="461503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819EC50-A67B-4B11-AD73-1586E89E6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3819977" cy="3777622"/>
          </a:xfrm>
        </p:spPr>
        <p:txBody>
          <a:bodyPr/>
          <a:lstStyle/>
          <a:p>
            <a:r>
              <a:rPr lang="en-US" dirty="0"/>
              <a:t>Industrial activities</a:t>
            </a:r>
          </a:p>
          <a:p>
            <a:pPr lvl="1"/>
            <a:r>
              <a:rPr lang="en-US" dirty="0"/>
              <a:t>Mining</a:t>
            </a:r>
          </a:p>
          <a:p>
            <a:pPr lvl="1"/>
            <a:r>
              <a:rPr lang="en-US" dirty="0"/>
              <a:t>Construction</a:t>
            </a:r>
          </a:p>
          <a:p>
            <a:pPr lvl="1"/>
            <a:r>
              <a:rPr lang="en-US" dirty="0"/>
              <a:t>Soil profile is disturbed and subsoil that does not have organic matter can be brought to the surface</a:t>
            </a:r>
          </a:p>
          <a:p>
            <a:pPr lvl="1"/>
            <a:endParaRPr lang="en-US" dirty="0"/>
          </a:p>
        </p:txBody>
      </p:sp>
      <p:pic>
        <p:nvPicPr>
          <p:cNvPr id="4098" name="Picture 2" descr="Image result for soil construction">
            <a:extLst>
              <a:ext uri="{FF2B5EF4-FFF2-40B4-BE49-F238E27FC236}">
                <a16:creationId xmlns:a16="http://schemas.microsoft.com/office/drawing/2014/main" id="{6FE571A2-8FD3-4B36-ACDC-E7C3FADF6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881" y="1656140"/>
            <a:ext cx="4700286" cy="313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CC2218-2F0F-4CB8-A5C2-85F958BE4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4886-EE87-400E-B18A-B6298C20C3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517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283</TotalTime>
  <Words>338</Words>
  <Application>Microsoft Office PowerPoint</Application>
  <PresentationFormat>Widescreen</PresentationFormat>
  <Paragraphs>66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Wisp</vt:lpstr>
      <vt:lpstr>Why Are Soils Important?</vt:lpstr>
      <vt:lpstr>Soil profile</vt:lpstr>
      <vt:lpstr>What is soil made of?</vt:lpstr>
      <vt:lpstr>What is soil?</vt:lpstr>
      <vt:lpstr>How do soils form?</vt:lpstr>
      <vt:lpstr>Soils are under threat</vt:lpstr>
      <vt:lpstr>Soils are under threat</vt:lpstr>
      <vt:lpstr>Soils are under threat</vt:lpstr>
      <vt:lpstr>Soils are under threat</vt:lpstr>
      <vt:lpstr>Soils are under threat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Are Soils Important?</dc:title>
  <dc:creator>Will Fett</dc:creator>
  <cp:lastModifiedBy>Will Fett</cp:lastModifiedBy>
  <cp:revision>18</cp:revision>
  <dcterms:created xsi:type="dcterms:W3CDTF">2019-09-25T20:42:15Z</dcterms:created>
  <dcterms:modified xsi:type="dcterms:W3CDTF">2020-01-02T21:16:55Z</dcterms:modified>
</cp:coreProperties>
</file>